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99" r:id="rId4"/>
    <p:sldId id="306" r:id="rId5"/>
    <p:sldId id="307" r:id="rId6"/>
    <p:sldId id="309" r:id="rId7"/>
    <p:sldId id="292" r:id="rId8"/>
    <p:sldId id="304" r:id="rId9"/>
    <p:sldId id="272" r:id="rId10"/>
    <p:sldId id="293" r:id="rId11"/>
    <p:sldId id="273" r:id="rId12"/>
    <p:sldId id="305" r:id="rId13"/>
    <p:sldId id="295" r:id="rId14"/>
    <p:sldId id="274" r:id="rId15"/>
    <p:sldId id="301" r:id="rId16"/>
    <p:sldId id="297" r:id="rId17"/>
    <p:sldId id="302" r:id="rId18"/>
    <p:sldId id="275" r:id="rId19"/>
    <p:sldId id="283" r:id="rId20"/>
    <p:sldId id="284" r:id="rId21"/>
    <p:sldId id="285" r:id="rId22"/>
    <p:sldId id="287" r:id="rId23"/>
    <p:sldId id="288" r:id="rId24"/>
    <p:sldId id="276" r:id="rId25"/>
    <p:sldId id="271" r:id="rId26"/>
    <p:sldId id="281" r:id="rId27"/>
    <p:sldId id="315" r:id="rId28"/>
    <p:sldId id="313" r:id="rId29"/>
    <p:sldId id="310" r:id="rId30"/>
    <p:sldId id="316" r:id="rId31"/>
    <p:sldId id="317" r:id="rId32"/>
    <p:sldId id="319" r:id="rId33"/>
    <p:sldId id="267" r:id="rId34"/>
    <p:sldId id="269" r:id="rId35"/>
    <p:sldId id="296" r:id="rId36"/>
    <p:sldId id="290" r:id="rId3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86428" autoAdjust="0"/>
  </p:normalViewPr>
  <p:slideViewPr>
    <p:cSldViewPr snapToGrid="0">
      <p:cViewPr varScale="1">
        <p:scale>
          <a:sx n="94" d="100"/>
          <a:sy n="94" d="100"/>
        </p:scale>
        <p:origin x="106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90" y="345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565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50bcd4cc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50bcd4cc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50bcd4cc0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50bcd4cc0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510d67bf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510d67bf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510d67bf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2510d67bf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2/12/2025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2/12/2025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ФОРМИРОВАНИЕ ФУНКЦИОНАЛЬНОЙ ГРАМОТНОСТИ В РАМКАХ УЧЕБНОГО ПРОЕКТА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57199" y="2924953"/>
            <a:ext cx="8267701" cy="1314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Быков Андрей Анатольевич, учитель физики высшей категории, МАОУ гимназия №23 г.Челябинска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также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Как переориентировать учебный процесс на эффективное овладение учащимися функциональной грамотностью? </a:t>
            </a:r>
          </a:p>
          <a:p>
            <a:r>
              <a:rPr lang="ru-RU" sz="2000" dirty="0"/>
              <a:t>Какие задания работают на формирование функциональной грамотности? </a:t>
            </a:r>
          </a:p>
          <a:p>
            <a:r>
              <a:rPr lang="ru-RU" sz="2000" dirty="0"/>
              <a:t>Есть ли такие задания в учебниках и задачниках, по которым работает учитель? </a:t>
            </a:r>
          </a:p>
          <a:p>
            <a:r>
              <a:rPr lang="ru-RU" sz="2000" dirty="0"/>
              <a:t>Достаточно ли их количества для формирования прочного уровня функциональной грамотности?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Тематика проектов и мини-исследований по формированию функциональной грамотности в 7 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1.Физические явления в стихах русских поэтов (А.С. Пушкина, М .Ю. Лермонтова , Н. А. Некрасова) </a:t>
            </a:r>
          </a:p>
          <a:p>
            <a:r>
              <a:rPr lang="ru-RU" dirty="0"/>
              <a:t>2.Создайте модель жидкостного термометра. Продемонстрируйте  его действие на уроке, где его можно применить в домашних условиях?</a:t>
            </a:r>
          </a:p>
          <a:p>
            <a:r>
              <a:rPr lang="ru-RU" dirty="0"/>
              <a:t>3.Объясняется диффузией… </a:t>
            </a:r>
          </a:p>
          <a:p>
            <a:r>
              <a:rPr lang="ru-RU" dirty="0"/>
              <a:t>4.Свойства воды в твердом и жидком состоянии «Загадки простой воды»</a:t>
            </a:r>
          </a:p>
          <a:p>
            <a:r>
              <a:rPr lang="ru-RU" dirty="0"/>
              <a:t>5.Давление на Земле: от сверх малых до сверх больших</a:t>
            </a:r>
          </a:p>
          <a:p>
            <a:r>
              <a:rPr lang="ru-RU" dirty="0"/>
              <a:t>6.Измеряем давление. Когда и для чего?</a:t>
            </a:r>
          </a:p>
          <a:p>
            <a:r>
              <a:rPr lang="ru-RU" dirty="0"/>
              <a:t>7.</a:t>
            </a:r>
            <a:r>
              <a:rPr lang="ru-RU" b="1" dirty="0"/>
              <a:t>Секреты великого Архимеда</a:t>
            </a:r>
            <a:endParaRPr lang="ru-RU" dirty="0"/>
          </a:p>
          <a:p>
            <a:r>
              <a:rPr lang="ru-RU" dirty="0"/>
              <a:t>8.Инерция, вот ты где!</a:t>
            </a:r>
          </a:p>
          <a:p>
            <a:r>
              <a:rPr lang="ru-RU" dirty="0"/>
              <a:t>9.Плотности земные и космические</a:t>
            </a:r>
          </a:p>
          <a:p>
            <a:r>
              <a:rPr lang="ru-RU" dirty="0"/>
              <a:t>10.Сила! Я тебя знаю!</a:t>
            </a:r>
          </a:p>
          <a:p>
            <a:r>
              <a:rPr lang="ru-RU" dirty="0"/>
              <a:t>11.Трение в жизни человека</a:t>
            </a:r>
          </a:p>
          <a:p>
            <a:r>
              <a:rPr lang="ru-RU" dirty="0"/>
              <a:t>12. Рычаги в быту и живой природе</a:t>
            </a:r>
          </a:p>
          <a:p>
            <a:r>
              <a:rPr lang="ru-RU" dirty="0"/>
              <a:t>13.Дайте мне точку опоры, и я подниму Землю!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905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Типы заданий   по формированию функциональной грамотности в рамках учебного проекта</a:t>
            </a:r>
            <a:r>
              <a:rPr lang="ru" sz="2000" b="1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Работа с текстом - смысловое чтение (анализ текстовых задач про плавание судов, например)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Опорный конспект - письменный анализ заданий   “Проверка гипотезы” (от чего зависит Архимедова сила?)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Контекстные задания - задача “ловушка”, в которой проблемы заключены  в неявном виде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Качественные задачи - обсуждение возможности выполнения закона плавания тел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Домашний эксперимент- определение плотности человека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Мини- исследования - “Загадки Архимеда” и др.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Особенности заданий для формирования ФГ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Задача, поставленная вне предметной области и решаемая с помощью предметных знаний</a:t>
            </a:r>
          </a:p>
          <a:p>
            <a:r>
              <a:rPr lang="ru-RU" sz="2000" dirty="0"/>
              <a:t> Контекст заданий близок к проблемным ситуациям, возникающим в повседневной жизни</a:t>
            </a:r>
          </a:p>
          <a:p>
            <a:r>
              <a:rPr lang="ru-RU" sz="2000" dirty="0"/>
              <a:t> Вопросы изложены простым, ясным языком и, как правило, немногословны   </a:t>
            </a:r>
          </a:p>
          <a:p>
            <a:r>
              <a:rPr lang="ru-RU" sz="2000" dirty="0"/>
              <a:t>Требуют перевода с обыденного языка на язык предметной области (математики, физики и др.)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82867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Продукты ученических исследований и проектов по формированию функциональной грамотности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Модели: фонтан, гидравлический пресс , дизайн-макет  термоса</a:t>
            </a:r>
          </a:p>
          <a:p>
            <a:r>
              <a:rPr lang="ru-RU" sz="2000" dirty="0"/>
              <a:t>Анализ данных зимней олимпиады в проекте «Физика и спорт»</a:t>
            </a:r>
          </a:p>
          <a:p>
            <a:r>
              <a:rPr lang="ru-RU" sz="2000" dirty="0"/>
              <a:t>Пакет рекомендаций по очистке водопроводной воды</a:t>
            </a:r>
          </a:p>
          <a:p>
            <a:r>
              <a:rPr lang="ru-RU" sz="2000" dirty="0"/>
              <a:t>Научно-исследовательская работа «Умный дом»</a:t>
            </a:r>
          </a:p>
          <a:p>
            <a:r>
              <a:rPr lang="ru-RU" sz="2000" dirty="0"/>
              <a:t>Буклет «Загадки космоса»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5722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Продукты проектов: гидравлический пресс из шприцов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3740277"/>
          </a:xfrm>
        </p:spPr>
        <p:txBody>
          <a:bodyPr/>
          <a:lstStyle/>
          <a:p>
            <a:pPr>
              <a:buNone/>
            </a:pPr>
            <a:r>
              <a:rPr lang="ru" b="1" dirty="0"/>
              <a:t> </a:t>
            </a:r>
            <a:endParaRPr lang="ru-RU" dirty="0"/>
          </a:p>
        </p:txBody>
      </p:sp>
      <p:pic>
        <p:nvPicPr>
          <p:cNvPr id="4" name="Google Shape;12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2150" y="1333501"/>
            <a:ext cx="4895850" cy="30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410000"/>
            <a:ext cx="8520600" cy="82825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3.ВОПРОСЫ ЗАТРУДНЕНИЙ ПО ИТОГАМ ПРОВЕДЕНИЯ МИНИ-ИССЛЕДОВАНИЙ В ПРОЕКТНОЙ ДЕЯТЕЛЬНОСТИ УЧАЩИХСЯ</a:t>
            </a:r>
            <a:br>
              <a:rPr lang="ru-RU" sz="2000" dirty="0"/>
            </a:br>
            <a:r>
              <a:rPr lang="ru-RU" sz="2400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523999"/>
            <a:ext cx="8520600" cy="3044875"/>
          </a:xfrm>
        </p:spPr>
        <p:txBody>
          <a:bodyPr/>
          <a:lstStyle/>
          <a:p>
            <a:r>
              <a:rPr lang="ru-RU" sz="2000" dirty="0"/>
              <a:t>Постановка проблемы и гипотезы </a:t>
            </a:r>
            <a:r>
              <a:rPr lang="ru-RU" sz="2000" b="1" dirty="0"/>
              <a:t> </a:t>
            </a:r>
          </a:p>
          <a:p>
            <a:r>
              <a:rPr lang="ru-RU" sz="2000" dirty="0"/>
              <a:t>Процесс исследования</a:t>
            </a:r>
            <a:endParaRPr lang="ru-RU" sz="2000" b="1" dirty="0"/>
          </a:p>
          <a:p>
            <a:r>
              <a:rPr lang="ru-RU" sz="2000" dirty="0"/>
              <a:t>Планирование проекта</a:t>
            </a:r>
            <a:endParaRPr lang="ru-RU" sz="2000" b="1" dirty="0"/>
          </a:p>
          <a:p>
            <a:r>
              <a:rPr lang="ru-RU" sz="2000" dirty="0"/>
              <a:t>Реализация</a:t>
            </a:r>
            <a:endParaRPr lang="ru-RU" sz="2000" b="1" dirty="0"/>
          </a:p>
          <a:p>
            <a:r>
              <a:rPr lang="ru-RU" sz="2000" dirty="0"/>
              <a:t>Оценка проекта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410000"/>
            <a:ext cx="8520600" cy="8473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Решение проблем при выполнении проектов для учащихся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/>
              <a:t>	Проблемы исчезают, если…</a:t>
            </a:r>
            <a:endParaRPr lang="ru-RU" sz="2600" dirty="0"/>
          </a:p>
          <a:p>
            <a:r>
              <a:rPr lang="ru-RU" sz="2600" dirty="0"/>
              <a:t>Знать тему исследования и проблему в целом.</a:t>
            </a:r>
          </a:p>
          <a:p>
            <a:r>
              <a:rPr lang="ru-RU" sz="2600" dirty="0"/>
              <a:t>Уметь ставить основные вопросы по выдвижению гипотез.</a:t>
            </a:r>
          </a:p>
          <a:p>
            <a:r>
              <a:rPr lang="ru-RU" sz="2600" dirty="0"/>
              <a:t>Уметь   отбирать методы исследования.</a:t>
            </a:r>
          </a:p>
          <a:p>
            <a:r>
              <a:rPr lang="ru-RU" sz="2600" dirty="0"/>
              <a:t>Уметь определять цели и задачи, разрабатывать план работы и распределять роли.</a:t>
            </a:r>
          </a:p>
          <a:p>
            <a:pPr>
              <a:buNone/>
            </a:pPr>
            <a:r>
              <a:rPr lang="ru-RU" sz="2600" b="1" dirty="0"/>
              <a:t>	 а так же…</a:t>
            </a:r>
          </a:p>
          <a:p>
            <a:r>
              <a:rPr lang="ru-RU" sz="2600" dirty="0"/>
              <a:t>Анализировать полученные данные. </a:t>
            </a:r>
          </a:p>
          <a:p>
            <a:r>
              <a:rPr lang="ru-RU" sz="2600" dirty="0"/>
              <a:t>Уметь  разработать концепцию решения проблемы, создать конечный продукт.</a:t>
            </a:r>
          </a:p>
          <a:p>
            <a:r>
              <a:rPr lang="ru-RU" sz="2600" dirty="0"/>
              <a:t>Видеть результаты исследования, умение обсуждать свои достижения и проблемы, которые возникли в процессе работы.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42926"/>
            <a:ext cx="8382000" cy="97155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Управление проектной деятельностью на уроках физики по формированию естественнонаучной грамотности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Планирование проектов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Инструменты учителя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ПРОЕКТИРУЕМ УЧЕБНЫЙ ПРОЦЕСС: составляем технологическую карту предполагаемого проекта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ОРГАНИЗУЕМ УЧЕБНУЮ ДЕЯТЕЛЬНОСТЬ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ОТБИРАЕМ  ПЕДАГОГИЧЕСКИЕ ТЕХНОЛОГИИ И СРЕДСТВА  ОБУЧЕНИЯ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ВЫБИРАЕМ ВИДЫ ДЕЯТЕЛЬНОСТИ УЧАЩИХСЯ 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ru-RU" sz="17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ОРГАНИЗУЕМ КОНТРОЛЬ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18305" y="2266950"/>
            <a:ext cx="4041775" cy="267908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Учебник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Задачник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Рабочая тетрадь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Сборник контрольных работ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Технологические карты урока, опорные листы заданий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Методические рекомендации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Проектирование учебного процесса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составляем технологическую карту предполагаемого проекта (план урока);</a:t>
            </a:r>
          </a:p>
          <a:p>
            <a:r>
              <a:rPr lang="ru-RU" sz="2200" dirty="0"/>
              <a:t>знакомим с инструкцией физического эксперимента;</a:t>
            </a:r>
          </a:p>
          <a:p>
            <a:r>
              <a:rPr lang="ru-RU" sz="2200" dirty="0"/>
              <a:t>составляем блок-схему поэтапного выполнения проекта , либо мини-исследования;  </a:t>
            </a:r>
          </a:p>
          <a:p>
            <a:r>
              <a:rPr lang="ru-RU" sz="2200" dirty="0"/>
              <a:t>обозначаем постановку проблемы, гипотезы.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/>
              <a:t>ОБСУЖДАЕМЫЕ ВОПРОСЫ</a:t>
            </a:r>
            <a:endParaRPr sz="24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02175" y="12679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dirty="0"/>
              <a:t>1.ФОРМИРОВАНИЕ И ОЦЕНКА ФУНКЦИОНАЛЬНОЙ ГРАМОТНОСТИ УЧАЩИХСЯ КАК УСЛОВИЕ ПОЛНОЦЕННОЙ РЕАЛИЗАЦИИ ОБНОВЛЕННОГО ФГОС ООО </a:t>
            </a:r>
            <a:endParaRPr lang="ru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2.ОРГАНИЗАЦИЯ ПРОЕКТНОЙ ДЕЯТЕЛЬНОСТИ  КАК МЕТОД ФОРМИРОВАНИЯ ФУНКЦИОНАЛЬНОЙ ГРАМОТНОСТИ НА УРОКАХ ФИЗИКИ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3.ВОПРОСЫ ЗАТРУДНЕНИЙ ПО ИТОГАМ ПРОВЕДЕНИЯ </a:t>
            </a:r>
            <a:r>
              <a:rPr lang="ru-RU" dirty="0"/>
              <a:t>МИНИ-ИССЛЕДОВАНИЙ В ПРОЕКТНОЙ ДЕЯТЕЛЬНОСТИ УЧАЩИХСЯ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4. ПЕРСПЕКТИВЫ ФОРМИРОВАНИЯ ФУНКЦИОНАЛЬНОЙ ГРАМОТНОСТИ В РАМКАХ УЧЕБНОГО ПРОЕКТА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учебной деятельности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Даем материалы для качественного выполнения проекта или мини-исследования;</a:t>
            </a:r>
          </a:p>
          <a:p>
            <a:r>
              <a:rPr lang="ru-RU" sz="2000" dirty="0"/>
              <a:t>учим постановке проблемы исследования и гипотезы;</a:t>
            </a:r>
          </a:p>
          <a:p>
            <a:r>
              <a:rPr lang="ru-RU" sz="2000" dirty="0"/>
              <a:t> знакомим с экспериментальными методами исследования для нахождения силы Архимеда опытным путём, выяснения условий плавания тела.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733426"/>
            <a:ext cx="8382000" cy="8001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Материалы в помощь учащимся для качественного выполнения проекта или мини-исследования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/>
              <a:t>ИНСТРУКЦИЯ для учащихся по выполнению научного исследования</a:t>
            </a:r>
          </a:p>
          <a:p>
            <a:r>
              <a:rPr lang="ru-RU" dirty="0"/>
              <a:t>1. Выделите физическое явление или закон, которые необходимо воспроизвести.</a:t>
            </a:r>
          </a:p>
          <a:p>
            <a:r>
              <a:rPr lang="ru-RU" dirty="0"/>
              <a:t>2. Выберите метод выполнения работы, т.е. способ воспроизведения физического явления или закона.</a:t>
            </a:r>
          </a:p>
          <a:p>
            <a:r>
              <a:rPr lang="ru-RU" dirty="0"/>
              <a:t>3. Выясните, какие физические величины надо: измерить; изменить; вычислить; оставить постоянными. Получите расчетные формулы.</a:t>
            </a:r>
          </a:p>
          <a:p>
            <a:r>
              <a:rPr lang="ru-RU" dirty="0"/>
              <a:t>4. Подберите необходимые приборы и оборудование.</a:t>
            </a:r>
          </a:p>
          <a:p>
            <a:r>
              <a:rPr lang="ru-RU" dirty="0"/>
              <a:t>5. Составьте схему установки.</a:t>
            </a:r>
          </a:p>
          <a:p>
            <a:r>
              <a:rPr lang="ru-RU" dirty="0"/>
              <a:t>6. Разработайте программу проведения эксперимента.</a:t>
            </a:r>
          </a:p>
          <a:p>
            <a:r>
              <a:rPr lang="ru-RU" dirty="0"/>
              <a:t>7. Составьте таблицу.</a:t>
            </a:r>
          </a:p>
          <a:p>
            <a:r>
              <a:rPr lang="ru-RU" dirty="0"/>
              <a:t>8. Проделайте вычисления и оцените погрешность измерения.</a:t>
            </a:r>
          </a:p>
          <a:p>
            <a:r>
              <a:rPr lang="ru-RU" dirty="0"/>
              <a:t>9. Сделайте вывод.</a:t>
            </a:r>
          </a:p>
          <a:p>
            <a:r>
              <a:rPr lang="ru-RU" dirty="0"/>
              <a:t>10. Ответьте на контрольные вопросы.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ПОСТАНОВКА проблемы для выполнения исследования – это описание условий и обстоятельств состояния той сферы или области о которой идёт речь, в том направлении, в котором поднимается проблема исследования: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1. Определение цели исследования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2. Описание противоречия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3. Обозначение ключевых понятий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4. Раскрытие проблемы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5. Обоснование выбора методов решения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638176"/>
            <a:ext cx="8382000" cy="81915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Фрагмент урока «Выталкивающая сила. Плавание тел» (задания на исследование по формированию естественнонаучной грамотности</a:t>
            </a:r>
            <a:r>
              <a:rPr lang="ru-RU" sz="2000" dirty="0"/>
              <a:t>)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Материалы и оборудование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Мини-исследование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учебник физики, портрет Архимеда, опорный сигнал;</a:t>
            </a:r>
          </a:p>
          <a:p>
            <a:pPr lvl="0"/>
            <a:r>
              <a:rPr lang="ru-RU" dirty="0"/>
              <a:t>листы с заданиями для исследовательской работы в группах;</a:t>
            </a:r>
          </a:p>
          <a:p>
            <a:pPr lvl="0"/>
            <a:r>
              <a:rPr lang="ru-RU" dirty="0"/>
              <a:t>рабочие листы с таблицей;</a:t>
            </a:r>
          </a:p>
          <a:p>
            <a:pPr lvl="0"/>
            <a:r>
              <a:rPr lang="ru-RU" dirty="0"/>
              <a:t>компьютерная презентация “Выталкивающая сила”;</a:t>
            </a:r>
          </a:p>
          <a:p>
            <a:pPr lvl="0"/>
            <a:r>
              <a:rPr lang="ru-RU" dirty="0"/>
              <a:t>опорный конспект с пропусками для домашнего задания.</a:t>
            </a:r>
          </a:p>
          <a:p>
            <a:pPr>
              <a:buNone/>
            </a:pPr>
            <a:r>
              <a:rPr lang="ru-RU" b="1" i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b="1" dirty="0"/>
              <a:t>Группы № 1,4</a:t>
            </a:r>
            <a:r>
              <a:rPr lang="ru-RU" sz="1800" dirty="0"/>
              <a:t> выполняют эксперимент на установление зависимости выталкивающей силы от объема тела.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19126"/>
            <a:ext cx="8382000" cy="8001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Задания на исследование по формированию естественнонаучной грамотности ( продолжение фрагмента урока)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Мини-исследование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Мини-исследование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Группы №2,5 выполняют эксперимент на установление зависимости выталкивающей силы от плотности тела. 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b="1" dirty="0"/>
              <a:t>Группы №3,6</a:t>
            </a:r>
            <a:r>
              <a:rPr lang="ru-RU" sz="1800" dirty="0"/>
              <a:t> выполняют эксперимент на установление зависимости выталкивающей силы от плотности жидкости.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42974" y="609599"/>
            <a:ext cx="7743825" cy="571501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Блок – схема поэтапного выполнения проекта «Секреты великого Архимеда» в рамках учебной темы: «Выталкивающая сила. Плавание тел»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1771650"/>
            <a:ext cx="7324725" cy="3159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79992"/>
              </p:ext>
            </p:extLst>
          </p:nvPr>
        </p:nvGraphicFramePr>
        <p:xfrm>
          <a:off x="1628457" y="1397127"/>
          <a:ext cx="6077585" cy="3419539"/>
        </p:xfrm>
        <a:graphic>
          <a:graphicData uri="http://schemas.openxmlformats.org/drawingml/2006/table">
            <a:tbl>
              <a:tblPr/>
              <a:tblGrid>
                <a:gridCol w="1218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этапа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Тема «Секреты великого Архимеда»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Организационные формы занятий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Проведение опыта и теоретическая подготовка по плану - вопроснику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Беседа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классе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Вводная презентация учителя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классе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Выполнение самостоятельного задания по группам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Решение  экспериментальных задач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классе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работа: компьютерное моделирование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Лабораторная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 классе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Подготовка отчета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Конференция: защита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классе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95324"/>
            <a:ext cx="7219949" cy="657225"/>
          </a:xfrm>
        </p:spPr>
        <p:txBody>
          <a:bodyPr>
            <a:normAutofit fontScale="90000"/>
          </a:bodyPr>
          <a:lstStyle/>
          <a:p>
            <a:r>
              <a:rPr lang="ru" sz="2400" dirty="0"/>
              <a:t>План оценивания проекта «Секреты великого Архимеда»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 работы над проектом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После завершения работы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Анкетирование учащихся</a:t>
            </a:r>
          </a:p>
          <a:p>
            <a:r>
              <a:rPr lang="ru-RU" dirty="0"/>
              <a:t>«Я выбираю проект»</a:t>
            </a:r>
          </a:p>
          <a:p>
            <a:pPr lvl="0"/>
            <a:r>
              <a:rPr lang="ru-RU" dirty="0"/>
              <a:t>Вводная презентация учителя для выявления знаний учащихся по проблеме темы занятий</a:t>
            </a:r>
          </a:p>
          <a:p>
            <a:r>
              <a:rPr lang="ru-RU" dirty="0"/>
              <a:t>Представления </a:t>
            </a:r>
            <a:r>
              <a:rPr lang="ru-RU" dirty="0" err="1"/>
              <a:t>веб-сайта</a:t>
            </a:r>
            <a:r>
              <a:rPr lang="ru-RU" dirty="0"/>
              <a:t> с результатами прошлых исследований для мотивации учащихся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Знание теоретического материала оценивается  по учебному плану в виде теста по </a:t>
            </a:r>
            <a:r>
              <a:rPr lang="ru-RU" dirty="0" err="1"/>
              <a:t>пятибальной</a:t>
            </a:r>
            <a:r>
              <a:rPr lang="ru-RU" dirty="0"/>
              <a:t> системе</a:t>
            </a:r>
          </a:p>
          <a:p>
            <a:pPr lvl="0"/>
            <a:r>
              <a:rPr lang="ru-RU" dirty="0"/>
              <a:t>Оценка выполнения  творческих заданий происходит  на обобщающем уроке с вручением листов оценивания учителем и показом презентаций учащихся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Работа над проектом и выполнение мини – исследований дома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Создание журнала продвижения по проекту</a:t>
            </a:r>
          </a:p>
          <a:p>
            <a:pPr lvl="0"/>
            <a:r>
              <a:rPr lang="ru-RU" dirty="0"/>
              <a:t>Листы оценивания каждого учащегося</a:t>
            </a:r>
          </a:p>
          <a:p>
            <a:pPr marL="109728" lvl="0" indent="0">
              <a:buNone/>
            </a:pPr>
            <a:r>
              <a:rPr lang="ru-RU" dirty="0"/>
              <a:t>	Работа групп:</a:t>
            </a:r>
          </a:p>
          <a:p>
            <a:r>
              <a:rPr lang="ru-RU" dirty="0"/>
              <a:t>Определяем задания для оценки</a:t>
            </a:r>
          </a:p>
          <a:p>
            <a:pPr lvl="0"/>
            <a:r>
              <a:rPr lang="ru-RU" dirty="0"/>
              <a:t>Теоретикам – все о свойствах  жидкости, вывод закона Архимеда</a:t>
            </a:r>
          </a:p>
          <a:p>
            <a:pPr lvl="0"/>
            <a:r>
              <a:rPr lang="ru-RU" dirty="0"/>
              <a:t>Практикам – опытное доказательство выталкивающей силы</a:t>
            </a:r>
          </a:p>
          <a:p>
            <a:pPr lvl="0"/>
            <a:r>
              <a:rPr lang="ru-RU" dirty="0"/>
              <a:t>Экологам – о чистоте воды:</a:t>
            </a:r>
          </a:p>
          <a:p>
            <a:pPr marL="109728" indent="0">
              <a:buNone/>
            </a:pPr>
            <a:r>
              <a:rPr lang="ru-RU" dirty="0"/>
              <a:t>    микроисследование «Вода, «которая рядом»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Виды деятельности при мини исследовании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Учитель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Ученик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Предлагает познакомиться с текстом учебника. Сформулировать, какая сила действует на погруженное тело в жидкость.</a:t>
            </a:r>
          </a:p>
          <a:p>
            <a:r>
              <a:rPr lang="ru-RU" dirty="0"/>
              <a:t>2. Определяет очередность работы в группах.</a:t>
            </a:r>
          </a:p>
          <a:p>
            <a:r>
              <a:rPr lang="ru-RU" dirty="0"/>
              <a:t>3. Дает задание на экспериментальное исследование. Предлагает ознакомиться с планом задания.</a:t>
            </a:r>
          </a:p>
          <a:p>
            <a:r>
              <a:rPr lang="ru-RU" dirty="0"/>
              <a:t>4. Просит оформить работу на рабочем листе.</a:t>
            </a:r>
          </a:p>
          <a:p>
            <a:r>
              <a:rPr lang="ru-RU" dirty="0"/>
              <a:t>5. Определяет время выполнения задания (10 минут).</a:t>
            </a:r>
          </a:p>
          <a:p>
            <a:r>
              <a:rPr lang="ru-RU" dirty="0"/>
              <a:t>6. Помогает организовать работу внутри каждой группы.</a:t>
            </a:r>
          </a:p>
          <a:p>
            <a:r>
              <a:rPr lang="ru-RU" dirty="0"/>
              <a:t>7. Прикрепляет на доску карточки.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 Формулируют гипотезу исследования.</a:t>
            </a:r>
          </a:p>
          <a:p>
            <a:r>
              <a:rPr lang="ru-RU" dirty="0"/>
              <a:t>2. Знакомятся с инструкцией эксперимента.</a:t>
            </a:r>
          </a:p>
          <a:p>
            <a:r>
              <a:rPr lang="ru-RU" dirty="0"/>
              <a:t>3. Выполняют мини-исследование по предложенным заданиям.</a:t>
            </a:r>
          </a:p>
          <a:p>
            <a:r>
              <a:rPr lang="ru-RU" dirty="0"/>
              <a:t>4. Оформляют рабочие листы.</a:t>
            </a:r>
          </a:p>
          <a:p>
            <a:r>
              <a:rPr lang="ru-RU" dirty="0"/>
              <a:t>5. Подводят итоги исследования, дают комментарии.</a:t>
            </a:r>
          </a:p>
          <a:p>
            <a:r>
              <a:rPr lang="ru-RU" dirty="0"/>
              <a:t>6. Размещают свои рабочие листы под карточками учителя, прикрепленными на доске.</a:t>
            </a:r>
          </a:p>
          <a:p>
            <a:r>
              <a:rPr lang="ru-RU" dirty="0"/>
              <a:t>7. Проводят сравнения.</a:t>
            </a:r>
          </a:p>
          <a:p>
            <a:r>
              <a:rPr lang="ru-RU" dirty="0"/>
              <a:t>8. Делают заключение и выводы.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Четыре этапа при выполнении эксперимента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1-й-одновременная проверка нескольких гипотез, ранее высказанных учащимися в ходе урока;</a:t>
            </a:r>
          </a:p>
          <a:p>
            <a:r>
              <a:rPr lang="ru-RU" sz="2000" dirty="0"/>
              <a:t>2-й-представить результаты работы групп всему классу;</a:t>
            </a:r>
          </a:p>
          <a:p>
            <a:r>
              <a:rPr lang="ru-RU" sz="2000" dirty="0"/>
              <a:t>3-й-связывание информации;</a:t>
            </a:r>
          </a:p>
          <a:p>
            <a:r>
              <a:rPr lang="ru-RU" sz="2000" dirty="0"/>
              <a:t>4-й-применение полученных знаний.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1.Учащиеся представляют свои результаты другим ученикам.</a:t>
            </a:r>
          </a:p>
          <a:p>
            <a:pPr>
              <a:buNone/>
            </a:pPr>
            <a:r>
              <a:rPr lang="ru-RU" sz="2000" dirty="0"/>
              <a:t>2.Соотносят со своим вариантом решение других групп.</a:t>
            </a:r>
          </a:p>
          <a:p>
            <a:pPr>
              <a:buNone/>
            </a:pPr>
            <a:r>
              <a:rPr lang="ru-RU" sz="2000" dirty="0"/>
              <a:t>3.Некоторые учащиеся вносят дополнения, другие задают уточняющие вопросы.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1.ФОРМИРОВАНИЕ И ОЦЕНКА ФУНКЦИОНАЛЬНОЙ ГРАМОТНОСТИ УЧАЩИХСЯ КАК УСЛОВИЕ ПОЛНОЦЕННОЙ РЕАЛИЗАЦИИ ОБНОВЛЕННОГО ФГОС ООО </a:t>
            </a:r>
            <a:br>
              <a:rPr lang="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Новые ФГОС подчеркивают необходимость формирования у школьников функциональной грамотности (п. 34.2 ФГОС-2021 НОО, п. 35.2 ФГОС-2021 ООО)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Внимание к этому вопросу в новых образовательных стандартах объясняется невысокими показателями российских школьников в международных исследованиях, например, PISA и TIMS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Функциональная грамотность – одна из оценок качества образования. Ее оценивают по критериям в соответствии с методологией моделей международных исследований, которую разработали ведомства (приказ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06.05.2019 № 590/219)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/>
              <a:t>       Система оценки достижения планируемых результатов освоения программы основного общего образования,  должна включать описание организации и содержания: промежуточной аттестации обучающихся в рамках урочной и внеурочной деятельности; оценки проектной деятельности обучающихся</a:t>
            </a: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Карточка 1: Отбор текстов задач (смысловое чтение) для выполнения мини-исследования на уроке по теме « Плавание тел. Воздухоплавание»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		Чтобы судно держалось на воде, вес воды, вытесняемой подводной частью судна должен быть равен весу судна с грузом в воздухе или силе тяжести, действующей на судно с грузом: 𝐹𝑎 = 𝜌в ∗ 𝑔 ∗ 𝑉под в.</a:t>
            </a:r>
          </a:p>
          <a:p>
            <a:pPr>
              <a:buNone/>
            </a:pPr>
            <a:r>
              <a:rPr lang="ru-RU" dirty="0"/>
              <a:t>		В подводной части корабля есть большие полости, поэтому подводная часть имеет большой объем (</a:t>
            </a:r>
            <a:r>
              <a:rPr lang="ru-RU" dirty="0" err="1"/>
              <a:t>Vпод</a:t>
            </a:r>
            <a:r>
              <a:rPr lang="ru-RU" dirty="0"/>
              <a:t> в.), который обеспечивает большую величину выталкивающей силы, достаточную для уравновешивания суммарного веса корабля и груза. Глубину погружения судна в воду называют осадкой. Поскольку плотность речной воды меньше, чем плотность морской воды, при заходе в реку осадка увеличивается. Наибольшую допустимую осадку называют ватерлинией, ее как правило отмечают на корпусе красной линией.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Карточка 2 : Отбор текстов задач (смысловое чтение) для выполнения мини-исследования на уроке по теме « Плавание тел. Воздухоплавание»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		С давних времен люди мечтали о возможности летать над облаками, плавать в воздушном океане, как они плавали по морю. Для воздухоплавания вначале использовали воздушные шары, которые раньше наполняли нагретым воздухом, сейчас – водородом или гелием.</a:t>
            </a:r>
          </a:p>
          <a:p>
            <a:pPr>
              <a:buNone/>
            </a:pPr>
            <a:r>
              <a:rPr lang="ru-RU" dirty="0"/>
              <a:t>		Для того, чтобы шар поднялся в воздух, необходимо, чтобы архимедова сила </a:t>
            </a:r>
            <a:r>
              <a:rPr lang="ru-RU" dirty="0" err="1"/>
              <a:t>Fa</a:t>
            </a:r>
            <a:r>
              <a:rPr lang="ru-RU" dirty="0"/>
              <a:t>, действующая на шар, была больше силы тяжести </a:t>
            </a:r>
            <a:r>
              <a:rPr lang="ru-RU" dirty="0" err="1"/>
              <a:t>Fтяж</a:t>
            </a:r>
            <a:r>
              <a:rPr lang="ru-RU" dirty="0"/>
              <a:t>., т.е. </a:t>
            </a:r>
            <a:r>
              <a:rPr lang="ru-RU" dirty="0" err="1"/>
              <a:t>Fa</a:t>
            </a:r>
            <a:r>
              <a:rPr lang="ru-RU" dirty="0"/>
              <a:t>&gt;</a:t>
            </a:r>
            <a:r>
              <a:rPr lang="ru-RU" dirty="0" err="1"/>
              <a:t>Fтяж</a:t>
            </a:r>
            <a:r>
              <a:rPr lang="ru-RU" dirty="0"/>
              <a:t>.. По мере поднятия шара вверх архимедова сила, действующая на него, уменьшается, так как плотность верхних слоев атмосферы меньше, чем у поверхности Земли.</a:t>
            </a:r>
          </a:p>
          <a:p>
            <a:pPr>
              <a:buNone/>
            </a:pPr>
            <a:r>
              <a:rPr lang="ru-RU" dirty="0"/>
              <a:t>		Воздушный шар не только сам поднимается вверх, но может поднять и некоторый груз: кабину, людей, приборы. Поэтому, для того чтобы узнать, какой груз может поднять воздушный шар, необходимо определить его подъемную силу.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485775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 Задания к карточкам для формирования ФГ по теме «Плавание тел. Воздухоплавание»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543050"/>
            <a:ext cx="4041648" cy="483578"/>
          </a:xfrm>
        </p:spPr>
        <p:txBody>
          <a:bodyPr/>
          <a:lstStyle/>
          <a:p>
            <a:r>
              <a:rPr lang="ru-RU" sz="1600" dirty="0"/>
              <a:t> Карточка№1 Плавание судов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6" y="1524000"/>
            <a:ext cx="4041775" cy="502628"/>
          </a:xfrm>
        </p:spPr>
        <p:txBody>
          <a:bodyPr/>
          <a:lstStyle/>
          <a:p>
            <a:r>
              <a:rPr lang="ru-RU" sz="1600" dirty="0"/>
              <a:t>Карточка№2 Воздухоплавание</a:t>
            </a:r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Ответьте на вопросы: </a:t>
            </a:r>
          </a:p>
          <a:p>
            <a:r>
              <a:rPr lang="ru-RU" dirty="0"/>
              <a:t>1. Что должно происходить, чтобы судно держалось на воде? </a:t>
            </a:r>
          </a:p>
          <a:p>
            <a:r>
              <a:rPr lang="ru-RU" dirty="0"/>
              <a:t>2. Что обеспечивают большие полости в подводной части корабля? </a:t>
            </a:r>
          </a:p>
          <a:p>
            <a:r>
              <a:rPr lang="ru-RU" dirty="0"/>
              <a:t>3. Что называют осадкой и ватерлинией?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Ответьте на вопросы: </a:t>
            </a:r>
          </a:p>
          <a:p>
            <a:r>
              <a:rPr lang="ru-RU" dirty="0"/>
              <a:t>1. Чем раньше наполняли воздушные шары? Чем сейчас наполняют воздушные шары? </a:t>
            </a:r>
          </a:p>
          <a:p>
            <a:r>
              <a:rPr lang="ru-RU" dirty="0"/>
              <a:t>2. Какое условие должно выполняться, чтобы шар поднялся в воздух? </a:t>
            </a:r>
          </a:p>
          <a:p>
            <a:r>
              <a:rPr lang="ru-RU" dirty="0"/>
              <a:t>3. Какую физическую величину необходимо определить, чтобы узнать какой груз может поднять воздушный шар?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ru-RU" sz="1600" dirty="0"/>
              <a:t> </a:t>
            </a:r>
            <a:br>
              <a:rPr lang="ru-RU" sz="2400" dirty="0"/>
            </a:br>
            <a:r>
              <a:rPr lang="ru" sz="2800" dirty="0">
                <a:solidFill>
                  <a:srgbClr val="A5075A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Что необходимо нашим школьникам для успеха?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11700" y="1438275"/>
            <a:ext cx="8520600" cy="313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 sz="2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Способность творчески мыслить, последовательно рассуждать и представлять свои идеи.</a:t>
            </a:r>
            <a:endParaRPr sz="26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•Уметь работать в команде и обладать навыками общения.</a:t>
            </a:r>
            <a:endParaRPr sz="26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•Определять приоритеты, планировать конкретные результаты и нести персональную ответственность за них.</a:t>
            </a:r>
            <a:endParaRPr sz="26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•Эффективно использовать знания реальной жизни.</a:t>
            </a:r>
            <a:endParaRPr sz="26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•Компьютерная грамотность.</a:t>
            </a:r>
            <a:endParaRPr sz="26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	Таким образом, проектная деятельность</a:t>
            </a:r>
            <a:r>
              <a:rPr lang="ru" sz="2600" b="1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" sz="26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помогает в интересной нескучной форме формировать естественнонаучную грамотность, что позволяет полноценно реализовать цели и задачи ФГОС нового поколения.</a:t>
            </a:r>
            <a:endParaRPr sz="260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11700" y="600074"/>
            <a:ext cx="8520600" cy="84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" sz="2000" dirty="0">
                <a:latin typeface="Times New Roman" pitchFamily="18" charset="0"/>
                <a:cs typeface="Times New Roman" pitchFamily="18" charset="0"/>
              </a:rPr>
              <a:t> 4.ПЕРСПЕКТИВЫ ФОРМИРОВАНИЯ ФУНКЦИОНАЛЬНОЙ ГРАМОТНОСТИ В РАМКАХ УЧЕБНОГО ПРОЕКТА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311700" y="1495425"/>
            <a:ext cx="8520600" cy="307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1.Умение креативно и критически мыслить.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2 .Применять не стандартные решения.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3.Быть коммуникабельным, грамотным и начитанным.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4.Быть самостоятельным ,владеющим ИТ, умеющим подать себя, идти на компромисс и уметь вести себя в обществе.</a:t>
            </a:r>
            <a:endParaRPr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00" y="429049"/>
            <a:ext cx="8520600" cy="8187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Отличительные черты школьника с развитой функциональной грамотностью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успешно решает разные бытовые проблемы, используя знания, полученные при изучении школьных предметов </a:t>
            </a:r>
          </a:p>
          <a:p>
            <a:r>
              <a:rPr lang="ru-RU" sz="2000" dirty="0"/>
              <a:t>умеет общаться и находить выход в разнообразных социальных ситуациях </a:t>
            </a:r>
          </a:p>
          <a:p>
            <a:r>
              <a:rPr lang="ru-RU" sz="2000" dirty="0"/>
              <a:t>использует базовые навыки чтения и письма для построения коммуникаций </a:t>
            </a:r>
          </a:p>
          <a:p>
            <a:r>
              <a:rPr lang="ru-RU" sz="2000" dirty="0"/>
              <a:t>выстраивает </a:t>
            </a:r>
            <a:r>
              <a:rPr lang="ru-RU" sz="2000" dirty="0" err="1"/>
              <a:t>межпредметные</a:t>
            </a:r>
            <a:r>
              <a:rPr lang="ru-RU" sz="2000" dirty="0"/>
              <a:t> связи, когда один и тот же факт или явление изучается, а затем и оценивается с разных сторон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0200" y="857250"/>
            <a:ext cx="5876925" cy="802386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7425" y="23387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Документы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b="1" dirty="0"/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64101), редакция от 17.02.2023</a:t>
            </a:r>
          </a:p>
          <a:p>
            <a:endParaRPr lang="ru-RU" sz="1400" b="1" dirty="0"/>
          </a:p>
          <a:p>
            <a:endParaRPr lang="ru-RU" sz="1400" b="1" dirty="0"/>
          </a:p>
          <a:p>
            <a:endParaRPr lang="ru-RU" sz="1400" b="1" dirty="0"/>
          </a:p>
          <a:p>
            <a:endParaRPr lang="ru-RU" sz="1400" b="1" dirty="0"/>
          </a:p>
          <a:p>
            <a:r>
              <a:rPr lang="ru-RU" sz="1400" b="1" dirty="0"/>
              <a:t>Приказ Министерства просвещения Российской Федерации № 31 от 22.01.2024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начального общего образования и основного общего образования» (Зарегистрирован 22.02.2024  № 77330)</a:t>
            </a:r>
          </a:p>
          <a:p>
            <a:endParaRPr lang="ru-RU" sz="1400" b="1" dirty="0"/>
          </a:p>
          <a:p>
            <a:pPr>
              <a:buNone/>
            </a:pPr>
            <a:r>
              <a:rPr lang="ru-RU" sz="1400" b="1" dirty="0"/>
              <a:t> </a:t>
            </a:r>
            <a:endParaRPr lang="ru-RU" sz="1400" dirty="0"/>
          </a:p>
          <a:p>
            <a:pPr>
              <a:buNone/>
            </a:pPr>
            <a:r>
              <a:rPr lang="ru-RU" sz="1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409999"/>
            <a:ext cx="8520600" cy="704425"/>
          </a:xfrm>
        </p:spPr>
        <p:txBody>
          <a:bodyPr>
            <a:normAutofit fontScale="90000"/>
          </a:bodyPr>
          <a:lstStyle/>
          <a:p>
            <a:r>
              <a:rPr lang="ru-RU" sz="1400" b="1" dirty="0"/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64101), редакция от 17.02.2023:</a:t>
            </a:r>
            <a:br>
              <a:rPr lang="ru-RU" sz="1400" b="1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п.35.2. В целях обеспечения реализации программы основного общего образования в Организации для участников образовательных отношений должны создаваться условия, обеспечивающие возможность: </a:t>
            </a:r>
          </a:p>
          <a:p>
            <a:r>
              <a:rPr lang="ru-RU" sz="1800" b="1" dirty="0"/>
              <a:t>формирования функциональной грамотности </a:t>
            </a:r>
            <a:r>
              <a:rPr lang="ru-RU" sz="1800" dirty="0"/>
              <a:t>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1800" dirty="0" err="1"/>
              <a:t>метапредметных</a:t>
            </a:r>
            <a:r>
              <a:rPr lang="ru-RU" sz="1800" dirty="0"/>
              <a:t>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 </a:t>
            </a:r>
          </a:p>
          <a:p>
            <a:r>
              <a:rPr lang="ru-RU" sz="1800" dirty="0"/>
              <a:t>формирование навыка участия в различных формах организации учебно-исследовательской и </a:t>
            </a:r>
            <a:r>
              <a:rPr lang="ru-RU" sz="1800" b="1" dirty="0"/>
              <a:t>проектной деятельности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Диагностика и оценка ФГ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	Диагностика и оценка функциональной грамотности связана с выявлением уровня </a:t>
            </a:r>
            <a:r>
              <a:rPr lang="ru-RU" sz="1800" dirty="0" err="1"/>
              <a:t>сформированности</a:t>
            </a:r>
            <a:r>
              <a:rPr lang="ru-RU" sz="1800" dirty="0"/>
              <a:t>  компетенций, как способности: </a:t>
            </a:r>
          </a:p>
          <a:p>
            <a:r>
              <a:rPr lang="ru-RU" sz="1800" dirty="0"/>
              <a:t>мобилизовать знания, умения, отношения и ценности при решении практических задач; </a:t>
            </a:r>
          </a:p>
          <a:p>
            <a:r>
              <a:rPr lang="ru-RU" sz="1800" dirty="0"/>
              <a:t> проявлять рефлексивный подход к процессу обучения и обеспечивать возможность взаимодействовать и действовать в различных жизненных ситуациях, вырабатывая осознанную стратегию поведения.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/>
              <a:t>	Для успешного формирования функциональной грамотности в учебном процессе учителя должны получить ответы на следующие вопросы: </a:t>
            </a:r>
          </a:p>
          <a:p>
            <a:r>
              <a:rPr lang="ru-RU" sz="2400" dirty="0"/>
              <a:t>Что понимается под функциональной грамотностью и ее отдельными составляющими?</a:t>
            </a:r>
          </a:p>
          <a:p>
            <a:r>
              <a:rPr lang="ru-RU" sz="2400" dirty="0"/>
              <a:t> Как учитель может убедиться в том, что функциональная грамотность сформирована у ученика? </a:t>
            </a:r>
          </a:p>
          <a:p>
            <a:r>
              <a:rPr lang="ru-RU" sz="2400" dirty="0"/>
              <a:t>Какие методы ФГ наиболее предпочтительны в учебном процессе на уроках физики?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3876"/>
            <a:ext cx="8229600" cy="857250"/>
          </a:xfrm>
        </p:spPr>
        <p:txBody>
          <a:bodyPr>
            <a:noAutofit/>
          </a:bodyPr>
          <a:lstStyle/>
          <a:p>
            <a:r>
              <a:rPr lang="ru" sz="1800" dirty="0">
                <a:latin typeface="Times New Roman" pitchFamily="18" charset="0"/>
                <a:cs typeface="Times New Roman" pitchFamily="18" charset="0"/>
              </a:rPr>
              <a:t>2.ОРГАНИЗАЦИЯ ПРОЕКТНОЙ ДЕЯТЕЛЬНОСТИ  КАК МЕТОД ФОРМИРОВАНИЯ ФУНКЦИОНАЛЬНОЙ ГРАМОТНОСТИ НА УРОКАХ ФИЗИКИ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" sz="1400" b="1" dirty="0">
                <a:latin typeface="Times New Roman" pitchFamily="18" charset="0"/>
                <a:cs typeface="Times New Roman" pitchFamily="18" charset="0"/>
              </a:rPr>
              <a:t>При использовании метода проекта...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УЧЕНИК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•Определяет цель деятельности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•Открывает новые знания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•Экспериментирует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•Выбирает пути решения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•Активен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•Субъект обучения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•Несёт ответственность за свою деятельность</a:t>
            </a:r>
          </a:p>
          <a:p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" sz="1400" b="1" dirty="0">
                <a:latin typeface="Times New Roman" pitchFamily="18" charset="0"/>
                <a:cs typeface="Times New Roman" pitchFamily="18" charset="0"/>
              </a:rPr>
              <a:t>При использовании метода проекта на уроках...</a:t>
            </a:r>
          </a:p>
          <a:p>
            <a:pPr marL="0" lv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•Помогает определять …(тему, проблему, гипотезу исследования)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•Рекомендует источники информации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•Раскрывает возможные формы работы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•Содействует прогнозированию результатов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•Создаёт условия для активности школьника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•Партнёр ученика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•Помогает оценить полученный результат, выявить недостатки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Недостатки функциональной грамотности на уроках физики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Низкий уровень практических навыков (Вернуть физический эксперимент в школу!)</a:t>
            </a:r>
          </a:p>
          <a:p>
            <a:pPr lvl="0"/>
            <a:r>
              <a:rPr lang="ru-RU" sz="2000" dirty="0"/>
              <a:t>Репродуктивный метод в преподавании (натаскивание на решение физических задач по аналогии)</a:t>
            </a:r>
          </a:p>
          <a:p>
            <a:pPr lvl="0"/>
            <a:r>
              <a:rPr lang="ru-RU" sz="2000" dirty="0"/>
              <a:t>Неумение учащихся организовать свой домашний учебный труд. Нет ответственности за выполнение домашних заданий</a:t>
            </a:r>
          </a:p>
          <a:p>
            <a:pPr lvl="0"/>
            <a:r>
              <a:rPr lang="ru-RU" sz="2000" dirty="0"/>
              <a:t>Формальное изучение предмета</a:t>
            </a:r>
          </a:p>
          <a:p>
            <a:r>
              <a:rPr lang="ru-RU" sz="2000" dirty="0"/>
              <a:t>Не восприятие учащимися необходимости заучивания основ теоретических знаний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2634</Words>
  <Application>Microsoft Office PowerPoint</Application>
  <PresentationFormat>Экран (16:9)</PresentationFormat>
  <Paragraphs>300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Times New Roman</vt:lpstr>
      <vt:lpstr>Wingdings 2</vt:lpstr>
      <vt:lpstr>Arial</vt:lpstr>
      <vt:lpstr>Trebuchet MS</vt:lpstr>
      <vt:lpstr>Georgia</vt:lpstr>
      <vt:lpstr>Calibri</vt:lpstr>
      <vt:lpstr>Городская</vt:lpstr>
      <vt:lpstr>ФОРМИРОВАНИЕ ФУНКЦИОНАЛЬНОЙ ГРАМОТНОСТИ В РАМКАХ УЧЕБНОГО ПРОЕКТА</vt:lpstr>
      <vt:lpstr>ОБСУЖДАЕМЫЕ ВОПРОСЫ</vt:lpstr>
      <vt:lpstr>1.ФОРМИРОВАНИЕ И ОЦЕНКА ФУНКЦИОНАЛЬНОЙ ГРАМОТНОСТИ УЧАЩИХСЯ КАК УСЛОВИЕ ПОЛНОЦЕННОЙ РЕАЛИЗАЦИИ ОБНОВЛЕННОГО ФГОС ООО  </vt:lpstr>
      <vt:lpstr>Документы</vt:lpstr>
      <vt:lpstr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64101), редакция от 17.02.2023: </vt:lpstr>
      <vt:lpstr>Диагностика и оценка ФГ</vt:lpstr>
      <vt:lpstr>Формирование функциональной грамотности</vt:lpstr>
      <vt:lpstr>2.ОРГАНИЗАЦИЯ ПРОЕКТНОЙ ДЕЯТЕЛЬНОСТИ  КАК МЕТОД ФОРМИРОВАНИЯ ФУНКЦИОНАЛЬНОЙ ГРАМОТНОСТИ НА УРОКАХ ФИЗИКИ </vt:lpstr>
      <vt:lpstr>Недостатки функциональной грамотности на уроках физики</vt:lpstr>
      <vt:lpstr>А также</vt:lpstr>
      <vt:lpstr>Тематика проектов и мини-исследований по формированию функциональной грамотности в 7 классе</vt:lpstr>
      <vt:lpstr>Типы заданий   по формированию функциональной грамотности в рамках учебного проекта   </vt:lpstr>
      <vt:lpstr>Особенности заданий для формирования ФГ</vt:lpstr>
      <vt:lpstr>Продукты ученических исследований и проектов по формированию функциональной грамотности</vt:lpstr>
      <vt:lpstr>Продукты проектов: гидравлический пресс из шприцов</vt:lpstr>
      <vt:lpstr>3.ВОПРОСЫ ЗАТРУДНЕНИЙ ПО ИТОГАМ ПРОВЕДЕНИЯ МИНИ-ИССЛЕДОВАНИЙ В ПРОЕКТНОЙ ДЕЯТЕЛЬНОСТИ УЧАЩИХСЯ  </vt:lpstr>
      <vt:lpstr>Решение проблем при выполнении проектов для учащихся </vt:lpstr>
      <vt:lpstr>Управление проектной деятельностью на уроках физики по формированию естественнонаучной грамотности</vt:lpstr>
      <vt:lpstr>Проектирование учебного процесса</vt:lpstr>
      <vt:lpstr>Организация учебной деятельности</vt:lpstr>
      <vt:lpstr>Материалы в помощь учащимся для качественного выполнения проекта или мини-исследования</vt:lpstr>
      <vt:lpstr>Фрагмент урока «Выталкивающая сила. Плавание тел» (задания на исследование по формированию естественнонаучной грамотности)</vt:lpstr>
      <vt:lpstr>Задания на исследование по формированию естественнонаучной грамотности ( продолжение фрагмента урока)</vt:lpstr>
      <vt:lpstr>  Блок – схема поэтапного выполнения проекта «Секреты великого Архимеда» в рамках учебной темы: «Выталкивающая сила. Плавание тел» </vt:lpstr>
      <vt:lpstr>План оценивания проекта «Секреты великого Архимеда»</vt:lpstr>
      <vt:lpstr>Работа над проектом и выполнение мини – исследований дома </vt:lpstr>
      <vt:lpstr>Виды деятельности при мини исследовании</vt:lpstr>
      <vt:lpstr>Четыре этапа при выполнении эксперимента</vt:lpstr>
      <vt:lpstr>Результаты исследования</vt:lpstr>
      <vt:lpstr>Карточка 1: Отбор текстов задач (смысловое чтение) для выполнения мини-исследования на уроке по теме « Плавание тел. Воздухоплавание»</vt:lpstr>
      <vt:lpstr>Карточка 2 : Отбор текстов задач (смысловое чтение) для выполнения мини-исследования на уроке по теме « Плавание тел. Воздухоплавание»</vt:lpstr>
      <vt:lpstr>  Задания к карточкам для формирования ФГ по теме «Плавание тел. Воздухоплавание»</vt:lpstr>
      <vt:lpstr>  Что необходимо нашим школьникам для успеха?</vt:lpstr>
      <vt:lpstr> 4.ПЕРСПЕКТИВЫ ФОРМИРОВАНИЯ ФУНКЦИОНАЛЬНОЙ ГРАМОТНОСТИ В РАМКАХ УЧЕБНОГО ПРОЕКТА</vt:lpstr>
      <vt:lpstr>Отличительные черты школьника с развитой функциональной грамотностью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ГРАМОТНОСТЬ: ДОСТИЖЕНИЯ И ПЕРСПЕКТИВЫ</dc:title>
  <dc:creator>hp</dc:creator>
  <cp:lastModifiedBy>Renat Ibraev</cp:lastModifiedBy>
  <cp:revision>193</cp:revision>
  <dcterms:modified xsi:type="dcterms:W3CDTF">2025-02-12T15:43:20Z</dcterms:modified>
</cp:coreProperties>
</file>